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sldIdLst>
    <p:sldId id="257" r:id="rId2"/>
    <p:sldId id="256" r:id="rId3"/>
    <p:sldId id="260" r:id="rId4"/>
    <p:sldId id="258" r:id="rId5"/>
    <p:sldId id="261" r:id="rId6"/>
    <p:sldId id="259" r:id="rId7"/>
    <p:sldId id="262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25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38" y="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58459-3AD7-4D89-8B3B-3E423ED0FDB6}" type="datetimeFigureOut">
              <a:rPr lang="pl-PL" smtClean="0"/>
              <a:t>29.04.2026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4C84B-511A-4AE7-8643-699A9EB2115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409329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58459-3AD7-4D89-8B3B-3E423ED0FDB6}" type="datetimeFigureOut">
              <a:rPr lang="pl-PL" smtClean="0"/>
              <a:t>29.04.2026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4C84B-511A-4AE7-8643-699A9EB2115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487267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58459-3AD7-4D89-8B3B-3E423ED0FDB6}" type="datetimeFigureOut">
              <a:rPr lang="pl-PL" smtClean="0"/>
              <a:t>29.04.2026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4C84B-511A-4AE7-8643-699A9EB2115F}" type="slidenum">
              <a:rPr lang="pl-PL" smtClean="0"/>
              <a:t>‹#›</a:t>
            </a:fld>
            <a:endParaRPr lang="pl-PL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20020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58459-3AD7-4D89-8B3B-3E423ED0FDB6}" type="datetimeFigureOut">
              <a:rPr lang="pl-PL" smtClean="0"/>
              <a:t>29.04.2026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4C84B-511A-4AE7-8643-699A9EB2115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647236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58459-3AD7-4D89-8B3B-3E423ED0FDB6}" type="datetimeFigureOut">
              <a:rPr lang="pl-PL" smtClean="0"/>
              <a:t>29.04.2026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4C84B-511A-4AE7-8643-699A9EB2115F}" type="slidenum">
              <a:rPr lang="pl-PL" smtClean="0"/>
              <a:t>‹#›</a:t>
            </a:fld>
            <a:endParaRPr lang="pl-PL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392280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58459-3AD7-4D89-8B3B-3E423ED0FDB6}" type="datetimeFigureOut">
              <a:rPr lang="pl-PL" smtClean="0"/>
              <a:t>29.04.2026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4C84B-511A-4AE7-8643-699A9EB2115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750184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58459-3AD7-4D89-8B3B-3E423ED0FDB6}" type="datetimeFigureOut">
              <a:rPr lang="pl-PL" smtClean="0"/>
              <a:t>29.04.2026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4C84B-511A-4AE7-8643-699A9EB2115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142755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58459-3AD7-4D89-8B3B-3E423ED0FDB6}" type="datetimeFigureOut">
              <a:rPr lang="pl-PL" smtClean="0"/>
              <a:t>29.04.2026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4C84B-511A-4AE7-8643-699A9EB2115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626530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58459-3AD7-4D89-8B3B-3E423ED0FDB6}" type="datetimeFigureOut">
              <a:rPr lang="pl-PL" smtClean="0"/>
              <a:t>29.04.2026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4C84B-511A-4AE7-8643-699A9EB2115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334697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58459-3AD7-4D89-8B3B-3E423ED0FDB6}" type="datetimeFigureOut">
              <a:rPr lang="pl-PL" smtClean="0"/>
              <a:t>29.04.2026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4C84B-511A-4AE7-8643-699A9EB2115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858349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58459-3AD7-4D89-8B3B-3E423ED0FDB6}" type="datetimeFigureOut">
              <a:rPr lang="pl-PL" smtClean="0"/>
              <a:t>29.04.2026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4C84B-511A-4AE7-8643-699A9EB2115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992068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58459-3AD7-4D89-8B3B-3E423ED0FDB6}" type="datetimeFigureOut">
              <a:rPr lang="pl-PL" smtClean="0"/>
              <a:t>29.04.2026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4C84B-511A-4AE7-8643-699A9EB2115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292563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58459-3AD7-4D89-8B3B-3E423ED0FDB6}" type="datetimeFigureOut">
              <a:rPr lang="pl-PL" smtClean="0"/>
              <a:t>29.04.2026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4C84B-511A-4AE7-8643-699A9EB2115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431813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58459-3AD7-4D89-8B3B-3E423ED0FDB6}" type="datetimeFigureOut">
              <a:rPr lang="pl-PL" smtClean="0"/>
              <a:t>29.04.2026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4C84B-511A-4AE7-8643-699A9EB2115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29851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58459-3AD7-4D89-8B3B-3E423ED0FDB6}" type="datetimeFigureOut">
              <a:rPr lang="pl-PL" smtClean="0"/>
              <a:t>29.04.2026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4C84B-511A-4AE7-8643-699A9EB2115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807568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58459-3AD7-4D89-8B3B-3E423ED0FDB6}" type="datetimeFigureOut">
              <a:rPr lang="pl-PL" smtClean="0"/>
              <a:t>29.04.2026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4C84B-511A-4AE7-8643-699A9EB2115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475800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C58459-3AD7-4D89-8B3B-3E423ED0FDB6}" type="datetimeFigureOut">
              <a:rPr lang="pl-PL" smtClean="0"/>
              <a:t>29.04.2026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1C4C84B-511A-4AE7-8643-699A9EB2115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6049619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png"/><Relationship Id="rId7" Type="http://schemas.openxmlformats.org/officeDocument/2006/relationships/image" Target="../media/image17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8476B3C6-BD48-D887-C811-F2B895A4BD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356389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FFA30C1D-201E-44ED-E0D6-DBBB7F6EAD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7067" y="634314"/>
            <a:ext cx="7766936" cy="1565189"/>
          </a:xfrm>
        </p:spPr>
        <p:txBody>
          <a:bodyPr/>
          <a:lstStyle/>
          <a:p>
            <a:pPr algn="ctr"/>
            <a:r>
              <a:rPr lang="pl-PL" dirty="0">
                <a:solidFill>
                  <a:schemeClr val="bg1"/>
                </a:solidFill>
                <a:latin typeface="Segoe Print" panose="02000600000000000000" pitchFamily="2" charset="0"/>
              </a:rPr>
              <a:t>Jestem EKO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1F745DAE-1B3A-8278-0D1E-1DA45A9DB6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9630" y="5511114"/>
            <a:ext cx="1705689" cy="1226521"/>
          </a:xfrm>
        </p:spPr>
        <p:txBody>
          <a:bodyPr/>
          <a:lstStyle/>
          <a:p>
            <a:r>
              <a:rPr lang="pl-PL" dirty="0">
                <a:solidFill>
                  <a:schemeClr val="bg1"/>
                </a:solidFill>
                <a:latin typeface="Segoe Script" panose="030B0504020000000003" pitchFamily="66" charset="0"/>
              </a:rPr>
              <a:t>Adrian Ratajczak</a:t>
            </a:r>
          </a:p>
          <a:p>
            <a:r>
              <a:rPr lang="pl-PL" dirty="0">
                <a:solidFill>
                  <a:schemeClr val="bg1"/>
                </a:solidFill>
                <a:latin typeface="Segoe Script" panose="030B0504020000000003" pitchFamily="66" charset="0"/>
              </a:rPr>
              <a:t>\/b</a:t>
            </a:r>
          </a:p>
        </p:txBody>
      </p:sp>
    </p:spTree>
    <p:extLst>
      <p:ext uri="{BB962C8B-B14F-4D97-AF65-F5344CB8AC3E}">
        <p14:creationId xmlns:p14="http://schemas.microsoft.com/office/powerpoint/2010/main" val="2345733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az 12">
            <a:extLst>
              <a:ext uri="{FF2B5EF4-FFF2-40B4-BE49-F238E27FC236}">
                <a16:creationId xmlns:a16="http://schemas.microsoft.com/office/drawing/2014/main" id="{F2D6EC4B-1D91-8FC9-39DF-288EB65164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93355">
            <a:off x="4954" y="338624"/>
            <a:ext cx="3888221" cy="1165173"/>
          </a:xfrm>
          <a:prstGeom prst="rect">
            <a:avLst/>
          </a:prstGeom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E73D7A4F-42DE-EF18-CB46-63DD623144FA}"/>
              </a:ext>
            </a:extLst>
          </p:cNvPr>
          <p:cNvSpPr txBox="1"/>
          <p:nvPr/>
        </p:nvSpPr>
        <p:spPr>
          <a:xfrm>
            <a:off x="1334529" y="4165977"/>
            <a:ext cx="1040438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2400" dirty="0"/>
              <a:t>Zielony (Szkło): Szklane butelki i słoiki (bez nakrętek).</a:t>
            </a:r>
          </a:p>
          <a:p>
            <a:pPr algn="ctr"/>
            <a:endParaRPr lang="pl-PL" sz="2400" dirty="0"/>
          </a:p>
          <a:p>
            <a:pPr algn="ctr"/>
            <a:r>
              <a:rPr lang="pl-PL" sz="2400" dirty="0"/>
              <a:t>Brązowy (BIO): Obierki, resztki owoców i warzyw, fusy z kawy.</a:t>
            </a:r>
          </a:p>
          <a:p>
            <a:pPr algn="ctr"/>
            <a:endParaRPr lang="pl-PL" sz="2400" dirty="0"/>
          </a:p>
          <a:p>
            <a:pPr algn="ctr"/>
            <a:r>
              <a:rPr lang="pl-PL" sz="2400" dirty="0"/>
              <a:t>Czarny (Zmieszane): To, czego nie da się odzyskać: zużyte ręczniki papierowe, pampersy, ceramika, resztki mięsa.</a:t>
            </a: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AC0B71CA-CA7D-2F01-79B3-5F7F7246C9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33816" y="280087"/>
            <a:ext cx="6936260" cy="889686"/>
          </a:xfrm>
        </p:spPr>
        <p:txBody>
          <a:bodyPr>
            <a:normAutofit fontScale="90000"/>
          </a:bodyPr>
          <a:lstStyle/>
          <a:p>
            <a:r>
              <a:rPr lang="pl-PL" dirty="0">
                <a:latin typeface="Segoe Print" panose="02000600000000000000" pitchFamily="2" charset="0"/>
              </a:rPr>
              <a:t> Segreguje śmieci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CB872705-C886-7E8A-A695-034E5420AE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52151" y="1853514"/>
            <a:ext cx="9489990" cy="5004486"/>
          </a:xfrm>
        </p:spPr>
        <p:txBody>
          <a:bodyPr/>
          <a:lstStyle/>
          <a:p>
            <a:r>
              <a:rPr lang="pl-PL" dirty="0"/>
              <a:t>Niebieski (Papier): Czyste kartony, zeszyty, gazety. (Ważne: bez tłustych plam!).</a:t>
            </a:r>
          </a:p>
          <a:p>
            <a:r>
              <a:rPr lang="pl-PL" dirty="0"/>
              <a:t>Żółty (Metale i Plastik): Puste butelki PET, puszki po napojach, nakrętki, kartony po mleku (tzw. </a:t>
            </a:r>
            <a:r>
              <a:rPr lang="pl-PL" dirty="0" err="1"/>
              <a:t>tetrapaki</a:t>
            </a:r>
            <a:r>
              <a:rPr lang="pl-PL" dirty="0"/>
              <a:t>).</a:t>
            </a:r>
          </a:p>
          <a:p>
            <a:r>
              <a:rPr lang="pl-PL" dirty="0"/>
              <a:t>Eko-</a:t>
            </a:r>
            <a:r>
              <a:rPr lang="pl-PL" dirty="0" err="1"/>
              <a:t>tip</a:t>
            </a:r>
            <a:r>
              <a:rPr lang="pl-PL" dirty="0"/>
              <a:t>: Zgnieć butelkę lub puszkę przed wrzuceniem – zajmie mniej miejsca!</a:t>
            </a:r>
          </a:p>
        </p:txBody>
      </p:sp>
      <p:pic>
        <p:nvPicPr>
          <p:cNvPr id="15" name="Obraz 14">
            <a:extLst>
              <a:ext uri="{FF2B5EF4-FFF2-40B4-BE49-F238E27FC236}">
                <a16:creationId xmlns:a16="http://schemas.microsoft.com/office/drawing/2014/main" id="{FB88359C-5C4E-9036-16A9-416FFA6BBE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329993">
            <a:off x="10645134" y="3661081"/>
            <a:ext cx="1190791" cy="1009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700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Obraz 16">
            <a:extLst>
              <a:ext uri="{FF2B5EF4-FFF2-40B4-BE49-F238E27FC236}">
                <a16:creationId xmlns:a16="http://schemas.microsoft.com/office/drawing/2014/main" id="{7414D5F6-F5C4-583C-06BF-7150FB1651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1868" y="0"/>
            <a:ext cx="12233868" cy="6834610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B31C52AA-D1E3-A147-C666-32ABE3D7D2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1801" y="1475985"/>
            <a:ext cx="4067743" cy="3724795"/>
          </a:xfrm>
          <a:prstGeom prst="rect">
            <a:avLst/>
          </a:prstGeom>
        </p:spPr>
      </p:pic>
      <p:pic>
        <p:nvPicPr>
          <p:cNvPr id="23" name="Obraz 22">
            <a:extLst>
              <a:ext uri="{FF2B5EF4-FFF2-40B4-BE49-F238E27FC236}">
                <a16:creationId xmlns:a16="http://schemas.microsoft.com/office/drawing/2014/main" id="{C96B7698-8A12-D471-75FE-5CDBD3427A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1868" y="0"/>
            <a:ext cx="12332722" cy="6834609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9ACF1BFE-456A-D1BB-A391-A03A0AB3BD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049">
            <a:off x="1082458" y="1000314"/>
            <a:ext cx="1828205" cy="1399035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D4FB4B5A-E090-19D5-9EAB-D9E085837F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4304" y="3802453"/>
            <a:ext cx="3006568" cy="1998294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4246CFCF-673F-001F-865A-1E991D56C5E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V="1">
            <a:off x="-3593897" y="7362767"/>
            <a:ext cx="12051986" cy="490237"/>
          </a:xfrm>
          <a:prstGeom prst="rect">
            <a:avLst/>
          </a:prstGeom>
        </p:spPr>
      </p:pic>
      <p:pic>
        <p:nvPicPr>
          <p:cNvPr id="25" name="Obraz 24">
            <a:extLst>
              <a:ext uri="{FF2B5EF4-FFF2-40B4-BE49-F238E27FC236}">
                <a16:creationId xmlns:a16="http://schemas.microsoft.com/office/drawing/2014/main" id="{20D39994-2B88-11B7-354D-A09CFFE6928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630654">
            <a:off x="5007994" y="973334"/>
            <a:ext cx="2208999" cy="1755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7292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ymbol zastępczy zawartości 8">
            <a:extLst>
              <a:ext uri="{FF2B5EF4-FFF2-40B4-BE49-F238E27FC236}">
                <a16:creationId xmlns:a16="http://schemas.microsoft.com/office/drawing/2014/main" id="{AC86DBE7-E67D-441F-A72F-B44A9E04FD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46241" y="0"/>
            <a:ext cx="12192000" cy="6919784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54784CDF-8C81-248B-0A08-1D133C1A4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1037968"/>
            <a:ext cx="8596668" cy="7092778"/>
          </a:xfrm>
        </p:spPr>
        <p:txBody>
          <a:bodyPr/>
          <a:lstStyle/>
          <a:p>
            <a:pPr algn="ctr"/>
            <a:r>
              <a:rPr lang="pl-PL" dirty="0">
                <a:latin typeface="Segoe Print" panose="02000600000000000000" pitchFamily="2" charset="0"/>
              </a:rPr>
              <a:t>Dbam o moją planetę </a:t>
            </a: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2BD55874-BD4D-E41A-AB8C-E6BDB1F13AE0}"/>
              </a:ext>
            </a:extLst>
          </p:cNvPr>
          <p:cNvSpPr txBox="1"/>
          <p:nvPr/>
        </p:nvSpPr>
        <p:spPr>
          <a:xfrm rot="640947">
            <a:off x="46337" y="1899355"/>
            <a:ext cx="452835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>
                <a:solidFill>
                  <a:schemeClr val="bg2"/>
                </a:solidFill>
              </a:rPr>
              <a:t>Oszczędzam wodę – zakręcam kran, kiedy myję zęby i wybieram szybki prysznic zamiast długiej kąpieli w wannie.</a:t>
            </a:r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A916EEC5-34A6-109F-83E4-08BE6C42ECEB}"/>
              </a:ext>
            </a:extLst>
          </p:cNvPr>
          <p:cNvSpPr txBox="1"/>
          <p:nvPr/>
        </p:nvSpPr>
        <p:spPr>
          <a:xfrm rot="20001604">
            <a:off x="6734060" y="1333309"/>
            <a:ext cx="398470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>
                <a:solidFill>
                  <a:srgbClr val="0070C0"/>
                </a:solidFill>
              </a:rPr>
              <a:t>Gaszę światło – zawsze wyłączam lampy, gdy wychodzę z pokoju. Odłączam też nieużywane ładowarki, żeby nie marnować prądu.</a:t>
            </a:r>
          </a:p>
        </p:txBody>
      </p: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AB9FC61F-C27D-D4FC-20B0-E02515E81973}"/>
              </a:ext>
            </a:extLst>
          </p:cNvPr>
          <p:cNvSpPr txBox="1"/>
          <p:nvPr/>
        </p:nvSpPr>
        <p:spPr>
          <a:xfrm>
            <a:off x="4424858" y="3803945"/>
            <a:ext cx="3049802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>
                <a:solidFill>
                  <a:schemeClr val="accent5"/>
                </a:solidFill>
              </a:rPr>
              <a:t>Używam własnej torby – na zakupy zawsze zabieram torbę wielorazową, dzięki czemu nie muszę brać plastikowych reklamówek, które zanieczyszczają ocean.</a:t>
            </a:r>
          </a:p>
        </p:txBody>
      </p:sp>
      <p:sp>
        <p:nvSpPr>
          <p:cNvPr id="19" name="pole tekstowe 18">
            <a:extLst>
              <a:ext uri="{FF2B5EF4-FFF2-40B4-BE49-F238E27FC236}">
                <a16:creationId xmlns:a16="http://schemas.microsoft.com/office/drawing/2014/main" id="{CD30E970-330E-1AA0-70CA-A0BFFFD422BB}"/>
              </a:ext>
            </a:extLst>
          </p:cNvPr>
          <p:cNvSpPr txBox="1"/>
          <p:nvPr/>
        </p:nvSpPr>
        <p:spPr>
          <a:xfrm rot="861513">
            <a:off x="87431" y="3578956"/>
            <a:ext cx="383059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>
                <a:solidFill>
                  <a:srgbClr val="FFC000"/>
                </a:solidFill>
              </a:rPr>
              <a:t>Dbam o rzeczy – nie wyrzucam wszystkiego od razu; staram się naprawiać zniszczone przedmioty lub oddawać je innym, jeśli ich już nie potrzebuję.</a:t>
            </a:r>
          </a:p>
        </p:txBody>
      </p:sp>
      <p:sp>
        <p:nvSpPr>
          <p:cNvPr id="21" name="pole tekstowe 20">
            <a:extLst>
              <a:ext uri="{FF2B5EF4-FFF2-40B4-BE49-F238E27FC236}">
                <a16:creationId xmlns:a16="http://schemas.microsoft.com/office/drawing/2014/main" id="{61539A8C-BD00-8FC6-2EDD-704E5D6BCE8A}"/>
              </a:ext>
            </a:extLst>
          </p:cNvPr>
          <p:cNvSpPr txBox="1"/>
          <p:nvPr/>
        </p:nvSpPr>
        <p:spPr>
          <a:xfrm rot="20948611">
            <a:off x="5980761" y="5354103"/>
            <a:ext cx="625251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>
                <a:solidFill>
                  <a:schemeClr val="accent4"/>
                </a:solidFill>
              </a:rPr>
              <a:t>Piję wodę z kranu – korzystam z własnego bidonu, co pozwala mi uniknąć kupowania wody w plastikowych butelkach jednorazowego użytku.</a:t>
            </a:r>
          </a:p>
        </p:txBody>
      </p:sp>
    </p:spTree>
    <p:extLst>
      <p:ext uri="{BB962C8B-B14F-4D97-AF65-F5344CB8AC3E}">
        <p14:creationId xmlns:p14="http://schemas.microsoft.com/office/powerpoint/2010/main" val="21714318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Obraz 21">
            <a:extLst>
              <a:ext uri="{FF2B5EF4-FFF2-40B4-BE49-F238E27FC236}">
                <a16:creationId xmlns:a16="http://schemas.microsoft.com/office/drawing/2014/main" id="{8569E716-9C43-03A8-AD73-A961B5EBA9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00" y="0"/>
            <a:ext cx="12176100" cy="6858000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239D8AD2-B93F-3A21-5F03-64171AD6C4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0954" y="257232"/>
            <a:ext cx="3543300" cy="4391025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C61C02A5-9FC7-B01E-C815-2C5D5BC11A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7404" y="554737"/>
            <a:ext cx="1953299" cy="3796014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10366119-7251-A755-0D4B-B7999974B0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44616" y="691069"/>
            <a:ext cx="4727186" cy="4391025"/>
          </a:xfrm>
          <a:prstGeom prst="rect">
            <a:avLst/>
          </a:prstGeom>
        </p:spPr>
      </p:pic>
      <p:pic>
        <p:nvPicPr>
          <p:cNvPr id="20" name="Obraz 19">
            <a:extLst>
              <a:ext uri="{FF2B5EF4-FFF2-40B4-BE49-F238E27FC236}">
                <a16:creationId xmlns:a16="http://schemas.microsoft.com/office/drawing/2014/main" id="{B65D0F10-C645-2938-317C-2C526721E4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14324" y="2636108"/>
            <a:ext cx="3857104" cy="4199294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582F0882-FC9E-EBEF-A20C-207E88B49BF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41" y="1490662"/>
            <a:ext cx="2380919" cy="2876565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AC232F2B-0D2A-F784-B29F-40996FED548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9043" y="3286897"/>
            <a:ext cx="2196435" cy="2928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9479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az 12">
            <a:extLst>
              <a:ext uri="{FF2B5EF4-FFF2-40B4-BE49-F238E27FC236}">
                <a16:creationId xmlns:a16="http://schemas.microsoft.com/office/drawing/2014/main" id="{510479DE-69E8-B227-C52D-67DB2F5D05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1805"/>
            <a:ext cx="12191999" cy="6594389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077A0ABB-4B46-76FA-7A97-AB76057DB2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>
                <a:solidFill>
                  <a:schemeClr val="bg1"/>
                </a:solidFill>
                <a:latin typeface="Segoe Print" panose="02000600000000000000" pitchFamily="2" charset="0"/>
              </a:rPr>
              <a:t>Dbam o naturę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D05F10D-C511-0B10-F040-67A0CDFFA5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2160589"/>
            <a:ext cx="10064807" cy="3880773"/>
          </a:xfrm>
        </p:spPr>
        <p:txBody>
          <a:bodyPr/>
          <a:lstStyle/>
          <a:p>
            <a:pPr marL="0" indent="0">
              <a:buNone/>
            </a:pPr>
            <a:endParaRPr lang="pl-PL" dirty="0"/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36AF1D08-95B1-6A6B-EFA7-97CB6C4E0F6C}"/>
              </a:ext>
            </a:extLst>
          </p:cNvPr>
          <p:cNvSpPr txBox="1"/>
          <p:nvPr/>
        </p:nvSpPr>
        <p:spPr>
          <a:xfrm rot="916617">
            <a:off x="6530070" y="1698924"/>
            <a:ext cx="610011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>
                <a:solidFill>
                  <a:srgbClr val="FFC000"/>
                </a:solidFill>
              </a:rPr>
              <a:t>Szanuję zieleń wokół siebie – nie śmiecę w lesie ani w parku i staram się edukować innych, jak ważna jest ochrona przyrody.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819FF01B-6041-E4B5-4F30-EE5C65A7EB4E}"/>
              </a:ext>
            </a:extLst>
          </p:cNvPr>
          <p:cNvSpPr txBox="1"/>
          <p:nvPr/>
        </p:nvSpPr>
        <p:spPr>
          <a:xfrm rot="20739059">
            <a:off x="231763" y="4838141"/>
            <a:ext cx="610011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>
                <a:solidFill>
                  <a:srgbClr val="00B0F0"/>
                </a:solidFill>
              </a:rPr>
              <a:t>Wybieram rower zamiast komunikacji miejskiej – kiedy tylko mogę, rezygnuję z autobusu czy auta . Dzięki temu nie emituję spalin, dbam o czyste powietrze i swoją kondycję.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14B351A7-7F30-CCE8-506E-B52825342B18}"/>
              </a:ext>
            </a:extLst>
          </p:cNvPr>
          <p:cNvSpPr txBox="1"/>
          <p:nvPr/>
        </p:nvSpPr>
        <p:spPr>
          <a:xfrm rot="20577377">
            <a:off x="6452660" y="4570001"/>
            <a:ext cx="495102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>
                <a:solidFill>
                  <a:schemeClr val="accent2">
                    <a:lumMod val="50000"/>
                  </a:schemeClr>
                </a:solidFill>
              </a:rPr>
              <a:t>Biorę udział w akcjach sprzątania – nie czekam, aż inni posprzątają moją okolicę; zbieram śmieci w lesie czy parku, gdy widzę, że ktoś je tam zostawił. 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9F4140ED-2B30-E8A5-7615-ED0B75E7C041}"/>
              </a:ext>
            </a:extLst>
          </p:cNvPr>
          <p:cNvSpPr txBox="1"/>
          <p:nvPr/>
        </p:nvSpPr>
        <p:spPr>
          <a:xfrm rot="362045">
            <a:off x="535250" y="1247465"/>
            <a:ext cx="544570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>
                <a:solidFill>
                  <a:schemeClr val="bg1"/>
                </a:solidFill>
              </a:rPr>
              <a:t>Oszczędzam papier – staram się notować wszystko cyfrowo na telefonie lub komputerze zamiast w zeszycie. Jeśli już muszę coś wydrukować, zawsze robię to dwustronnie, a zużyte kartki wykorzystuję jako brudnopisy. Dzięki temu chronię drzewa przed wycięciem.</a:t>
            </a:r>
          </a:p>
        </p:txBody>
      </p:sp>
    </p:spTree>
    <p:extLst>
      <p:ext uri="{BB962C8B-B14F-4D97-AF65-F5344CB8AC3E}">
        <p14:creationId xmlns:p14="http://schemas.microsoft.com/office/powerpoint/2010/main" val="2040312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>
            <a:extLst>
              <a:ext uri="{FF2B5EF4-FFF2-40B4-BE49-F238E27FC236}">
                <a16:creationId xmlns:a16="http://schemas.microsoft.com/office/drawing/2014/main" id="{E38646E0-6DEA-1102-289E-6D04CBDA6B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633" y="238898"/>
            <a:ext cx="5220429" cy="5837806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37CA977A-3CAB-9FF2-502D-5496A8D1FF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396" y="543697"/>
            <a:ext cx="4413418" cy="3278659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0C978596-8533-4CC6-6CFF-90D5D8BC54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-514533"/>
            <a:ext cx="5305858" cy="6873069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E5D724B6-8018-2113-9EED-432C2E9DED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3145" y="787789"/>
            <a:ext cx="3171568" cy="4085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0739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Faseta">
  <a:themeElements>
    <a:clrScheme name="Fas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s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s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8C59B386-999D-4CB6-B907-9F3997C027C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270</TotalTime>
  <Words>359</Words>
  <Application>Microsoft Office PowerPoint</Application>
  <PresentationFormat>Panoramiczny</PresentationFormat>
  <Paragraphs>23</Paragraphs>
  <Slides>7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7</vt:i4>
      </vt:variant>
    </vt:vector>
  </HeadingPairs>
  <TitlesOfParts>
    <vt:vector size="13" baseType="lpstr">
      <vt:lpstr>Arial</vt:lpstr>
      <vt:lpstr>Segoe Print</vt:lpstr>
      <vt:lpstr>Segoe Script</vt:lpstr>
      <vt:lpstr>Trebuchet MS</vt:lpstr>
      <vt:lpstr>Wingdings 3</vt:lpstr>
      <vt:lpstr>Faseta</vt:lpstr>
      <vt:lpstr>Jestem EKO</vt:lpstr>
      <vt:lpstr> Segreguje śmieci</vt:lpstr>
      <vt:lpstr>Prezentacja programu PowerPoint</vt:lpstr>
      <vt:lpstr>Dbam o moją planetę </vt:lpstr>
      <vt:lpstr>Prezentacja programu PowerPoint</vt:lpstr>
      <vt:lpstr>Dbam o naturę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Adrian Ratajczak</dc:creator>
  <cp:lastModifiedBy>Adrian Ratajczak</cp:lastModifiedBy>
  <cp:revision>3</cp:revision>
  <dcterms:created xsi:type="dcterms:W3CDTF">2026-04-24T14:12:43Z</dcterms:created>
  <dcterms:modified xsi:type="dcterms:W3CDTF">2026-04-29T19:46:03Z</dcterms:modified>
</cp:coreProperties>
</file>