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75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42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33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85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96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42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05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21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35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59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74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579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20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45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74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78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92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23D80A-8731-4FB6-81CF-AAA4B4EEB738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8F1013-24A0-4F01-8E0D-35FEFBCA4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5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0070" y="857839"/>
            <a:ext cx="9621625" cy="2887794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atin typeface="Baskerville Old Face" panose="02020602080505020303" pitchFamily="18" charset="0"/>
              </a:rPr>
              <a:t>„Akademia </a:t>
            </a:r>
            <a:r>
              <a:rPr lang="pl-PL" sz="5400" b="1" dirty="0">
                <a:latin typeface="Baskerville Old Face" panose="02020602080505020303" pitchFamily="18" charset="0"/>
              </a:rPr>
              <a:t>Kompetencji Kluczowych w Gminie Gaworzyce”</a:t>
            </a:r>
            <a:endParaRPr lang="pl-PL" sz="5400" dirty="0">
              <a:latin typeface="Baskerville Old Face" panose="02020602080505020303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139128" y="4930219"/>
            <a:ext cx="7720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Realizacja: Szkoła Podstawowa </a:t>
            </a:r>
          </a:p>
          <a:p>
            <a:r>
              <a:rPr lang="pl-PL" sz="2400" i="1" dirty="0" smtClean="0"/>
              <a:t>im. Kornela Makuszyńskiego w Gaworzycach</a:t>
            </a:r>
            <a:endParaRPr lang="pl-PL" sz="2400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15" y="3186261"/>
            <a:ext cx="1713073" cy="19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3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80389" y="263950"/>
            <a:ext cx="1013381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Ogólne cele edukacyjne</a:t>
            </a:r>
            <a:r>
              <a:rPr lang="pl-PL" sz="3200" b="1" dirty="0" smtClean="0"/>
              <a:t>.</a:t>
            </a:r>
          </a:p>
          <a:p>
            <a:pPr algn="ctr"/>
            <a:endParaRPr lang="pl-PL" sz="3200" dirty="0"/>
          </a:p>
          <a:p>
            <a:r>
              <a:rPr lang="pl-PL" sz="2400" dirty="0"/>
              <a:t> 1. Rozwijanie zainteresowania matematyką poprzez gry i zabawy matematyczne.</a:t>
            </a:r>
          </a:p>
          <a:p>
            <a:r>
              <a:rPr lang="pl-PL" sz="2400" dirty="0"/>
              <a:t> 2. Rozwijanie indywidualnych uzdolnień.</a:t>
            </a:r>
          </a:p>
          <a:p>
            <a:r>
              <a:rPr lang="pl-PL" sz="2400" dirty="0"/>
              <a:t> 3. Poszerzanie i pogłębianie wiedzy matematycznej.</a:t>
            </a:r>
          </a:p>
          <a:p>
            <a:r>
              <a:rPr lang="pl-PL" sz="2400" dirty="0"/>
              <a:t> 4. Kształtowanie u uczniów umiejętności samodzielnej i twórczej pracy z tekstem </a:t>
            </a:r>
          </a:p>
          <a:p>
            <a:r>
              <a:rPr lang="pl-PL" sz="2400" dirty="0"/>
              <a:t>     matematycznym.</a:t>
            </a:r>
          </a:p>
          <a:p>
            <a:r>
              <a:rPr lang="pl-PL" sz="2400" dirty="0"/>
              <a:t> 5. Pokazywanie użyteczności matematyki  w otaczającym nas środowisku.</a:t>
            </a:r>
          </a:p>
          <a:p>
            <a:r>
              <a:rPr lang="pl-PL" sz="2400" dirty="0"/>
              <a:t> 6. Rozwijanie myślenia logicznego i kombinacyjnego.</a:t>
            </a:r>
          </a:p>
          <a:p>
            <a:r>
              <a:rPr lang="pl-PL" sz="2400" dirty="0"/>
              <a:t> 7. Stosowanie nowoczesnych technik nauczania w celu zapewnienia wszechstronnego</a:t>
            </a:r>
          </a:p>
          <a:p>
            <a:r>
              <a:rPr lang="pl-PL" sz="2400" dirty="0"/>
              <a:t>      rozwoju ucznia.</a:t>
            </a:r>
          </a:p>
          <a:p>
            <a:r>
              <a:rPr lang="pl-PL" sz="2400" dirty="0"/>
              <a:t> 8. Zachęcanie dziecka do podejmowania samodzielnej pracy nad poszerzeniem wiadomości </a:t>
            </a:r>
          </a:p>
          <a:p>
            <a:r>
              <a:rPr lang="pl-PL" sz="2400" dirty="0"/>
              <a:t>      i umiejętności z zakresu matematyki.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371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809946" y="292231"/>
            <a:ext cx="82861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Cele szczegółowe</a:t>
            </a:r>
            <a:r>
              <a:rPr lang="pl-PL" sz="3200" b="1" dirty="0" smtClean="0"/>
              <a:t>.</a:t>
            </a:r>
          </a:p>
          <a:p>
            <a:pPr algn="ctr"/>
            <a:endParaRPr lang="pl-PL" sz="3200" b="1" dirty="0"/>
          </a:p>
          <a:p>
            <a:pPr algn="ctr"/>
            <a:endParaRPr lang="pl-PL" sz="3200" dirty="0"/>
          </a:p>
          <a:p>
            <a:r>
              <a:rPr lang="pl-PL" sz="2400" dirty="0"/>
              <a:t>1. Rozwijanie sprawności rachunkowej w zakresie czterech podstawowych działań.</a:t>
            </a:r>
          </a:p>
          <a:p>
            <a:r>
              <a:rPr lang="pl-PL" sz="2400" dirty="0"/>
              <a:t>2. Kształcenie sprawności  manualnej i wyobraźni geometrycznej.</a:t>
            </a:r>
          </a:p>
          <a:p>
            <a:r>
              <a:rPr lang="pl-PL" sz="2400" dirty="0"/>
              <a:t>3. Kształtowanie pojęć matematycznych i rozwijanie umiejętności posługiwania się nimi.</a:t>
            </a:r>
          </a:p>
          <a:p>
            <a:r>
              <a:rPr lang="pl-PL" sz="2400" dirty="0"/>
              <a:t>4. Rozwijanie umiejętności stosowania matematyki w praktyce.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023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0" y="245886"/>
            <a:ext cx="3717962" cy="278954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16" y="95058"/>
            <a:ext cx="4567101" cy="34266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20" y="3272241"/>
            <a:ext cx="4213781" cy="316155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47" y="3783872"/>
            <a:ext cx="3926077" cy="29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5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2" y="292230"/>
            <a:ext cx="3178754" cy="238498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28" y="325223"/>
            <a:ext cx="3568244" cy="26772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3" y="3695307"/>
            <a:ext cx="3976583" cy="29835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16" y="726491"/>
            <a:ext cx="3691073" cy="49195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69" y="3666400"/>
            <a:ext cx="3461449" cy="25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8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1" y="320512"/>
            <a:ext cx="3244648" cy="243442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6" y="3695308"/>
            <a:ext cx="3863503" cy="289874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81" y="2092750"/>
            <a:ext cx="3530485" cy="264888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96" y="663154"/>
            <a:ext cx="3655358" cy="48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5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76" y="914399"/>
            <a:ext cx="3389903" cy="451813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3" y="914399"/>
            <a:ext cx="3348982" cy="44635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846362"/>
            <a:ext cx="3440951" cy="45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48" y="166181"/>
            <a:ext cx="3050737" cy="406608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" y="494669"/>
            <a:ext cx="2449142" cy="326426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1" y="4232267"/>
            <a:ext cx="3255794" cy="24427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31" y="1206630"/>
            <a:ext cx="3829934" cy="51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5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26" y="471340"/>
            <a:ext cx="3034079" cy="404388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04" y="1974916"/>
            <a:ext cx="2931684" cy="390741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69" y="2875175"/>
            <a:ext cx="2180198" cy="290581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8" y="3271101"/>
            <a:ext cx="2217329" cy="29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2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77" y="1432873"/>
            <a:ext cx="3049600" cy="406457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8" y="1432873"/>
            <a:ext cx="3030428" cy="403901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55" y="1402661"/>
            <a:ext cx="3072268" cy="40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0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514064"/>
            <a:ext cx="10364451" cy="1596177"/>
          </a:xfrm>
        </p:spPr>
        <p:txBody>
          <a:bodyPr/>
          <a:lstStyle/>
          <a:p>
            <a:r>
              <a:rPr lang="pl-PL" b="1" dirty="0" smtClean="0">
                <a:latin typeface="Baskerville Old Face" panose="02020602080505020303" pitchFamily="18" charset="0"/>
              </a:rPr>
              <a:t>Zajęcia </a:t>
            </a:r>
            <a:r>
              <a:rPr lang="pl-PL" b="1" dirty="0">
                <a:latin typeface="Baskerville Old Face" panose="02020602080505020303" pitchFamily="18" charset="0"/>
              </a:rPr>
              <a:t>korekcyjno - kompensacyjne</a:t>
            </a:r>
            <a:endParaRPr lang="pl-PL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19" y="3110241"/>
            <a:ext cx="3922598" cy="266736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361575" y="5863473"/>
            <a:ext cx="369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Prowadzący: Iwona Rygiel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181326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2875" y="1498862"/>
            <a:ext cx="9411719" cy="1216059"/>
          </a:xfrm>
        </p:spPr>
        <p:txBody>
          <a:bodyPr>
            <a:normAutofit fontScale="90000"/>
          </a:bodyPr>
          <a:lstStyle/>
          <a:p>
            <a:r>
              <a:rPr lang="pl-PL" sz="4800" b="1" dirty="0" smtClean="0">
                <a:latin typeface="Baskerville Old Face" panose="02020602080505020303" pitchFamily="18" charset="0"/>
              </a:rPr>
              <a:t>Zajęcia wyrównawcze z matematyki</a:t>
            </a:r>
            <a:endParaRPr lang="pl-PL" sz="4800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36" y="3144013"/>
            <a:ext cx="3596640" cy="239877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361575" y="5863473"/>
            <a:ext cx="369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Prowadzący: Iwona Rygiel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232933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85493" y="1848617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/>
              <a:t>Celem zajęć korekcyjno </a:t>
            </a:r>
            <a:r>
              <a:rPr lang="pl-PL" sz="2400" dirty="0" smtClean="0"/>
              <a:t>– kompensacyjnych jest przede wszystkim </a:t>
            </a:r>
            <a:r>
              <a:rPr lang="pl-PL" sz="2400" dirty="0"/>
              <a:t>pomoc uczniom w przezwyciężeniu ich trudności, w opanowaniu określonych umiejętności i wiadomości. Zajęcia te mają także na celu stworzenie uczniom możliwości rozwoju umysłowego, społecznego i emocjonalnego na miarę ich możliwości i zgodnie z zaleceniami PPP. Celem pośrednim jest zbudowanie u dziecka odpowiedniej samooceny.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711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59496" y="210026"/>
            <a:ext cx="978502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Cele szczegółowe  obejmują</a:t>
            </a:r>
            <a:r>
              <a:rPr lang="pl-PL" sz="2800" b="1" dirty="0" smtClean="0"/>
              <a:t>:</a:t>
            </a:r>
          </a:p>
          <a:p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1. Kształtowanie i utrwalanie podstawowych pojęć arytmetycznych.</a:t>
            </a:r>
            <a:br>
              <a:rPr lang="pl-PL" sz="2400" dirty="0"/>
            </a:br>
            <a:r>
              <a:rPr lang="pl-PL" sz="2400" dirty="0"/>
              <a:t>2. Pogłębianie i utrwalanie znajomości czterech działań arytmetycznych wraz z opanowaniem      </a:t>
            </a:r>
          </a:p>
          <a:p>
            <a:r>
              <a:rPr lang="pl-PL" sz="2400" dirty="0"/>
              <a:t>    podstaw techniki rachunkowej.</a:t>
            </a:r>
            <a:br>
              <a:rPr lang="pl-PL" sz="2400" dirty="0"/>
            </a:br>
            <a:r>
              <a:rPr lang="pl-PL" sz="2400" dirty="0"/>
              <a:t>3. Kształtowanie wstępnej matematyzacji konkretnych sytuacji i umiejętność ich słownego</a:t>
            </a:r>
          </a:p>
          <a:p>
            <a:r>
              <a:rPr lang="pl-PL" sz="2400" dirty="0"/>
              <a:t>    opisu oraz przy użyciu schematów obrazowych i symboli matematycznych.</a:t>
            </a:r>
            <a:br>
              <a:rPr lang="pl-PL" sz="2400" dirty="0"/>
            </a:br>
            <a:r>
              <a:rPr lang="pl-PL" sz="2400" dirty="0"/>
              <a:t>4. Rozwijanie umiejętności posługiwania się metodami matematycznymi przy rozwiązywaniu</a:t>
            </a:r>
          </a:p>
          <a:p>
            <a:r>
              <a:rPr lang="pl-PL" sz="2400" dirty="0"/>
              <a:t>   problemów dotyczących treści programowych oraz sytuacji życiowych.</a:t>
            </a:r>
            <a:br>
              <a:rPr lang="pl-PL" sz="2400" dirty="0"/>
            </a:br>
            <a:r>
              <a:rPr lang="pl-PL" sz="2400" dirty="0"/>
              <a:t>5. Rozumienie działań na liczbach w oderwaniu od konkretnej sytuacji.</a:t>
            </a:r>
            <a:br>
              <a:rPr lang="pl-PL" sz="2400" dirty="0"/>
            </a:br>
            <a:r>
              <a:rPr lang="pl-PL" sz="2400" dirty="0"/>
              <a:t>6. Wdrażanie do samodzielnej pracy z tekstem matematycznym.</a:t>
            </a:r>
            <a:br>
              <a:rPr lang="pl-PL" sz="2400" dirty="0"/>
            </a:br>
            <a:r>
              <a:rPr lang="pl-PL" sz="2400" dirty="0"/>
              <a:t>7. Rozwijanie wyobraźni, myślenia, aktywności twórczej i zainteresowań matematyką.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877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1" y="2169098"/>
            <a:ext cx="3334836" cy="444473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05" y="1059092"/>
            <a:ext cx="2655845" cy="353976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85" y="2348207"/>
            <a:ext cx="4327136" cy="32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8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5" y="239600"/>
            <a:ext cx="3717964" cy="278954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80" y="239600"/>
            <a:ext cx="3513641" cy="26362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71" y="3277802"/>
            <a:ext cx="4466588" cy="33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86" y="1641099"/>
            <a:ext cx="4563894" cy="34242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6" y="1018929"/>
            <a:ext cx="3369573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9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45997" y="603316"/>
            <a:ext cx="937024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/>
              <a:t>Celem głównym zajęć </a:t>
            </a:r>
            <a:r>
              <a:rPr lang="pl-PL" sz="2800" b="1" i="1" dirty="0" smtClean="0"/>
              <a:t>była  </a:t>
            </a:r>
            <a:r>
              <a:rPr lang="pl-PL" sz="2800" b="1" i="1" dirty="0"/>
              <a:t>stymulacja wszystkich funkcji poznawczych</a:t>
            </a:r>
            <a:r>
              <a:rPr lang="pl-PL" sz="2800" b="1" i="1" dirty="0" smtClean="0"/>
              <a:t>:</a:t>
            </a:r>
          </a:p>
          <a:p>
            <a:endParaRPr lang="pl-PL" sz="2800" dirty="0"/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pl-PL" sz="2800" b="1" dirty="0"/>
              <a:t>wzrokowo – przestrzennych:</a:t>
            </a:r>
            <a:endParaRPr lang="pl-PL" sz="2800" b="1" dirty="0" smtClean="0">
              <a:effectLst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skupiania uwagi wzrokowej, </a:t>
            </a:r>
            <a:endParaRPr lang="pl-PL" sz="2800" dirty="0" smtClean="0">
              <a:effectLst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spostrzegania i pamięci wzrokowej,</a:t>
            </a:r>
            <a:endParaRPr lang="pl-PL" sz="2800" dirty="0" smtClean="0">
              <a:effectLst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spostrzegania przestrzeni.</a:t>
            </a:r>
            <a:endParaRPr lang="pl-PL" sz="2800" dirty="0" smtClean="0">
              <a:effectLst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pl-PL" sz="2800" b="1" dirty="0"/>
              <a:t>słuchowo – językowych:</a:t>
            </a:r>
            <a:endParaRPr lang="pl-PL" sz="2800" b="1" dirty="0" smtClean="0">
              <a:effectLst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skupianie uwagi słuchowej,</a:t>
            </a:r>
            <a:endParaRPr lang="pl-PL" sz="2800" dirty="0" smtClean="0">
              <a:effectLst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spostrzeganie i pamięć słuchowa dźwięków mowy.</a:t>
            </a:r>
            <a:endParaRPr lang="pl-PL" sz="2800" dirty="0" smtClean="0">
              <a:effectLst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pl-PL" sz="2800" b="1" dirty="0"/>
              <a:t>motorycznych:</a:t>
            </a:r>
            <a:endParaRPr lang="pl-PL" sz="2800" b="1" dirty="0" smtClean="0">
              <a:effectLst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sprawność manualna w zakresie  koordynacji ruchów,</a:t>
            </a:r>
            <a:endParaRPr lang="pl-PL" sz="2800" dirty="0" smtClean="0">
              <a:effectLst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pamięci i automatyzacji ruchów.</a:t>
            </a:r>
            <a:endParaRPr lang="pl-PL" sz="2800" dirty="0" smtClean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235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601800" y="424205"/>
            <a:ext cx="665532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/>
              <a:t>Cele szczegółowe  </a:t>
            </a:r>
            <a:r>
              <a:rPr lang="pl-PL" sz="2800" b="1" i="1" dirty="0" smtClean="0"/>
              <a:t>obejmowały:</a:t>
            </a:r>
            <a:r>
              <a:rPr lang="pl-PL" sz="2800" i="1" dirty="0"/>
              <a:t/>
            </a:r>
            <a:br>
              <a:rPr lang="pl-PL" sz="2800" i="1" dirty="0"/>
            </a:br>
            <a:endParaRPr lang="pl-PL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stosunki przestrzenne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cechy wielkościowe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proste figury geometryczne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zbiory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liczby naturalne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dodawanie i odejmowanie liczb w zakresie 10 na konkretach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proste zadania tekstowe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liczba jako wynik pomiaru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rozszerzenie zakresu liczbowego do 20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wiadomości </a:t>
            </a:r>
            <a:r>
              <a:rPr lang="pl-PL" sz="2800" dirty="0"/>
              <a:t>i umiejętności praktyczne 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2409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2" y="311919"/>
            <a:ext cx="2569165" cy="34242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51" y="580742"/>
            <a:ext cx="2682523" cy="357532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57" y="1421875"/>
            <a:ext cx="3106149" cy="4139939"/>
          </a:xfrm>
          <a:prstGeom prst="rect">
            <a:avLst/>
          </a:prstGeom>
        </p:spPr>
      </p:pic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9" y="4083792"/>
            <a:ext cx="3534739" cy="26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8" y="493258"/>
            <a:ext cx="2362381" cy="314863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46" y="0"/>
            <a:ext cx="2446990" cy="32613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66" y="2369192"/>
            <a:ext cx="2550743" cy="339968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03" y="3641889"/>
            <a:ext cx="3315162" cy="24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6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5" y="490415"/>
            <a:ext cx="3911373" cy="293465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59" y="1445042"/>
            <a:ext cx="2839430" cy="37844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37" y="1445042"/>
            <a:ext cx="2856460" cy="380714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8" y="3784862"/>
            <a:ext cx="3850870" cy="28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1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3" y="1688233"/>
            <a:ext cx="4563894" cy="34242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39" y="1588048"/>
            <a:ext cx="4830951" cy="36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5750" y="1438649"/>
            <a:ext cx="10364451" cy="1596177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latin typeface="Baskerville Old Face" panose="02020602080505020303" pitchFamily="18" charset="0"/>
              </a:rPr>
              <a:t>Gry matematyczne</a:t>
            </a:r>
            <a:endParaRPr lang="pl-PL" sz="48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59" y="3034826"/>
            <a:ext cx="3161926" cy="266956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361575" y="5863473"/>
            <a:ext cx="369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Prowadzący: Iwona Rygiel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220256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72</TotalTime>
  <Words>125</Words>
  <Application>Microsoft Office PowerPoint</Application>
  <PresentationFormat>Panoramiczny</PresentationFormat>
  <Paragraphs>58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Baskerville Old Face</vt:lpstr>
      <vt:lpstr>Tw Cen MT</vt:lpstr>
      <vt:lpstr>Wingdings</vt:lpstr>
      <vt:lpstr>Kropla</vt:lpstr>
      <vt:lpstr>„Akademia Kompetencji Kluczowych w Gminie Gaworzyce”</vt:lpstr>
      <vt:lpstr>Zajęcia wyrównawcze z matematyki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Gry matematyczne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Zajęcia korekcyjno - kompensacyjne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„Akademia Kompetencji Kluczowych w Gminie Gaworzyce”</dc:title>
  <dc:creator>Szkola</dc:creator>
  <cp:lastModifiedBy>Szkola</cp:lastModifiedBy>
  <cp:revision>8</cp:revision>
  <dcterms:created xsi:type="dcterms:W3CDTF">2023-05-09T17:48:48Z</dcterms:created>
  <dcterms:modified xsi:type="dcterms:W3CDTF">2023-05-09T19:01:25Z</dcterms:modified>
</cp:coreProperties>
</file>